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7"/>
  </p:notesMasterIdLst>
  <p:handoutMasterIdLst>
    <p:handoutMasterId r:id="rId28"/>
  </p:handoutMasterIdLst>
  <p:sldIdLst>
    <p:sldId id="292" r:id="rId5"/>
    <p:sldId id="296" r:id="rId6"/>
    <p:sldId id="298" r:id="rId7"/>
    <p:sldId id="295" r:id="rId8"/>
    <p:sldId id="297" r:id="rId9"/>
    <p:sldId id="299" r:id="rId10"/>
    <p:sldId id="303" r:id="rId11"/>
    <p:sldId id="304" r:id="rId12"/>
    <p:sldId id="306" r:id="rId13"/>
    <p:sldId id="314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05" r:id="rId22"/>
    <p:sldId id="316" r:id="rId23"/>
    <p:sldId id="317" r:id="rId24"/>
    <p:sldId id="315" r:id="rId25"/>
    <p:sldId id="293" r:id="rId2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C"/>
    <a:srgbClr val="FFFFFF"/>
    <a:srgbClr val="F5F5F5"/>
    <a:srgbClr val="FBFBFB"/>
    <a:srgbClr val="2E3D92"/>
    <a:srgbClr val="E79130"/>
    <a:srgbClr val="BE551A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 autoAdjust="0"/>
    <p:restoredTop sz="62887" autoAdjust="0"/>
  </p:normalViewPr>
  <p:slideViewPr>
    <p:cSldViewPr snapToGrid="0">
      <p:cViewPr varScale="1">
        <p:scale>
          <a:sx n="75" d="100"/>
          <a:sy n="75" d="100"/>
        </p:scale>
        <p:origin x="2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31/10/25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31/10/25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Grazie per l’invito. Oggi ripercorriamo l’evoluzione degli strumenti di dissezione e sigillatura, dal monopolare/bipolare “classici” alle piattaforme ad energia avanzata—ultrasuoni, bipolare con feedback e soluzioni ibride—con un focus pratico sulla chirurgia bariatrica.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L’obiettivo non è eleggere un vincitore, ma capire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perché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scegliere un device rispetto a un altro in base a profilo termico, affidabilità del sigillo, gestione del fumo, ergonomia, costi e impatto sul workflow. Concludendo infine con un cenno alla robotica.</a:t>
            </a:r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48460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Caiman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introduce branche lunghe con chiusura “first-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che aiuta a distribuire la compressione in modo uniforme prima dell’energia. Nei test da banco mostra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burst pressure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elevata e sigilli omogenei; in pratica torna utile su omento spesso e meso più vascolarizzati. L’evidenza clinica è crescente ma meno ampia di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LigaSure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è un’opzione valida soprattutto se l’ergonomia delle branche lunghe si sposa con il personale modo di dissecare.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66737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Voyant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utilizza una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 key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univoca che comunica al generatore i parametri per calibrare l’energia sul tessuto; l’algoritmo “intelligente” regola in tempo reale l’erogazione. Il sistema propone un set di strumenti ergonomici pensati per massimizzare efficienza e velocità di sintesi, con attenzione a ridurre aderenze e fumo. L’idea è fornire una piattaforma adattiva e “rapida” nella pratica quotidiana. Valutazione sempre da contestualizzare a casistica e preferenze del team.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8771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04302-439C-92BA-8218-A57B4DC67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0491111-56B8-0477-7324-91ED09956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D0FF270-BD5C-F995-74B7-91BD5CC28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utilizzabile in laparoscopia e open fino a 7 mm; il generatore è compatto e le pinze monouso integrano la device key. Il tema della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sostenibilità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—ambientale ed economica—entra nel ragionamento: minor materiale complementare, generatori efficienti, eventuale impatto sulla durata degli interventi. Come sempre, raccomando audit interni su tempi di sigillo, qualità del campo e consumo di strumenti, per dare numeri al comitato acquisto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7CA8EE-5B8D-9A99-C947-3FAD08E74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8152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65363-8BA3-76E2-87BD-C92DAA0DC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9D818A3-6342-F444-3BA9-FC6118AD5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604E83-35EF-1D36-8BDD-65C61F0424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diffusione termica laterale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condiziona la precisione e può aumentare il rischio di complicanze: lesioni su tessuti adiacenti, danni nervosi, fistole/perforazioni, sanguinamenti tardivi, necrosi. È quindi un criterio di selezione del device—specie vicino a esofago, piloro, anse sottili—oltre che un obiettivo di tecnica (attivazioni brevi, giusta compressione). In pratica: “vedere” il calore, anche se non lo vedi—gestendo distanza, tempi e sequenza dei colpi. 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5B9AA7-E504-7E80-99B4-1012889AE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11099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5506F-7155-5EB4-6520-EB6AA8498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45F53DF-EE50-CCE6-F3F9-328FB6CBFE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A9555E-FC6D-5C78-7FA4-955AC6FE8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 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è l’aderenza del tessuto alle branche dovuta a coagulazione/denaturazione proteica e a surriscaldamento locale.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Intraoperatoriamente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traduce in micro-strappi, sanguinamento da “stripping” e perdita di tempo per pulire le ganasce. Si previene con compressione adeguata, attivazioni brevi e pulizia regolare; alcuni device e profili energetici lo riducono per design. In bariatrica, ridurre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preservare piani sottili e migliorare la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fluidità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della dissezione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B1930CC-FF09-5CAA-7927-BDB2090F3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09299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8220A-D897-1375-4A2C-4A250F1C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751FCB5-389A-B401-FC4F-E1E9CEEE8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173CBF3-92A1-5960-E092-82AD1ABD4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potenziali vantaggi dichiarati sono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 lesione termica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ridotto sanguinamento, limitata necrosi, minor rischio di danni involontari 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velocità di sintesi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 chiave è l’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adattamento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dell’energia alle condizioni del tessuto in tempo reale, con ridotta produzione di fumo. Il consiglio pratico: test comparativi interni con indicatori oggettivi (tempo di sigillo,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plume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clip/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stitch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rescue, “stick &amp;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”). Se i numeri confermano i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 può ottimizzare il parco strumenti in reparto.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464677-FF55-E982-8941-21E659748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0148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3D848-BC22-F895-8760-6E9485D9C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60D43B4-DF16-5AB5-89B2-C90537102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27E26F4-9F20-AF53-1D4E-270C8F04E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A53306-BDD7-6AC1-83D4-C0D9AC838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7387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85C6D-E0BD-F8A8-4BBF-9223FAA8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7F3666F-6441-B5AD-D806-E50615304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566DC8-6ECA-84F5-FB37-8F4EEB2E0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C1640-6411-2FDB-97DD-3D45FB39D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16010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L’evoluzione attesa riguarda algoritmi più rapidi e predittivi, interfacce più chiare e gamme di strumenti calibrate per distretti specifici. Mi aspetto iterazioni su profili termici e riduzione ulteriore dello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oltre a economie di scala sui consumabili. Fondamentale restano gli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 indipendenti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gli audit multicentrici per dimostrare impatto su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clinici e costi. In breve: tecnologia promettente, da validare con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 robusti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</a:rPr>
              <a:t>Osservando la cronologia del sistema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</a:rPr>
              <a:t>Voyant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</a:rPr>
              <a:t> dal suo lancio, si può notare la rapidità per far progredire la linea di dispositivi in pochi anni. Da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</a:rPr>
              <a:t>Voyant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</a:rPr>
              <a:t>Intelligent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</a:rPr>
              <a:t> Energy nel a Fine Fusion nel 2016 e nel 2017 abbiamo con Open Fusion. Con costanti aggiornamenti incrementali si è arrivati ad oggi con l’ultimo prodotto 2025.</a:t>
            </a:r>
            <a:endParaRPr lang="en-US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53019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E1F7C-EC2E-E0D5-8E2D-1C235811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2F3CC8-95BA-8E64-841A-C97B0517B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ECA39D-05CB-9B3F-0B0B-CF86142DD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 robotica l’energia è integrata in strumenti articolati (“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wristed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”), migliorando accesso in spazi ristretti e controllo del piano. I benefici pratici: potenziale riduzione dei tempi, minor sanguinamento, dissezione più precisa grazie alla combinazione di visione 3D e strumenti di ultima generazione. È cruciale però la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selezione del caso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la familiarità del team con il setup: la tecnologia non sostituisce la tecnica, la amplifica.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460BC9-93B7-0B2B-5D5B-496171E89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2526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bariatrica l’energia impatta tempi operatori, cambi strumento e qualità del campo: meno sanguinamento e meno fumo significano migliore visibilità, soprattutto in addomi complessi. Non esiste un “vincitore assoluto” sugli esiti clinici: spesso le differenze sono sottili e prevalgono tecnica e contesto. La scelta deve includere anche i costi indiretti come tempo operatorio ed eventuali complicanze, oltre ai consumabili. Il messaggio è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strumento giusto per il piano giusto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team allenato a sfruttarne punti di forza e limiti</a:t>
            </a:r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69700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19FA8-C512-CA99-30ED-EF4F71F6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B389739-2010-C335-1830-E6393C4FA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2B9C4BD-D470-A957-72D9-DF5D0A42A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Sealer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dichiara sigillatura fino a 7 mm, profilo di branca assottigliato 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spread di 1–2 mm; 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SynchroSeal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combina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sigillo+taglio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fino a 5 mm con ciclo medio &lt;2 secondi. Nelle serie disponibili sono associati a riduzione del sanguinamento e del tempo operatore, e—soprattutto—snelliscono il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workflow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 meno cambi strumento. Guardiamo avanti: integrazione con IA, feedback aptico e generatori più efficienti per una chirurgia sempre più “data-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(Numeriche come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valori dichiarati/riportati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nelle schede tecniche e nelle prime esperienze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6E3DAF-91C3-9734-C077-22DF62474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72996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FF874-D311-DA94-E8FB-55E4E706F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67DB98D-2491-44FA-431A-71D77AC61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5F77B22-43CD-00FF-8F7E-40C2E80FA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Oggi gli EBD offrono sigilli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affidabili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in LSG e RYGB/OAGB le differenze cliniche tra device sono spesso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sottili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Decidono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expertise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gestione del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fumo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dell’energia, anatomia e costi locali. In assenza di superiorità netta, privilegiamo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ergonomia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semplicità del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workflow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formazione strutturata. E, soprattutto, misuriamo: audit e indicatori condivisi per scegliere sulla base dei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del nostro centro.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0BC32E-189E-AD2F-D52E-8097E020E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25812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55655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Siamo passati da elettrochirurgia “semplice” a dispositivi con sensori e algoritmi che modulano energia in base al tessuto. 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 obiettivi sono comuni: sigillo affidabile, danno termico laterale contenuto, velocità esecutiva e produzione di fumo ridotta. Il panorama oggi comprende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ultrasuoni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Harmonic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bipolare avanzato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LigaSure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Caiman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Voyant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ibridi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(THUNDERBEAT). La selezione pratica dipende da vascolarizzazione dell’omento, spessore viscerale e vicinanza a strutture nobili oltre, naturalmente, dall’esperienza dell’operatore con lo strumento stesso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1874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 ultrasuoni tagliano e coagulano tramite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coaptazione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proteica e vibrazione. La generazione recente (es. ACE+7) ha esteso in modo credibile il range di sigillatura fino a 7 mm, con pressioni di scoppio ben oltre il fisiologico. Il rovescio della medaglia è la gestione del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caldo residuo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serve consapevolezza dei tempi di raffreddamento per evitare “hot touch” involontari su tessuti contigui. In bariatrica si apprezzano per dissezione fine vicino alla sierosa, se usati con attivazioni brevi e pause in maniera consapevole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3394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 studi sperimentali riportano picchi termici elevati in condizioni specifiche, con una coda di raffreddamento che impone prudenza: non poggiare la lama ancora calda su tessuti sensibili. Il danno laterale è generalmente contenuto ma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nullo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dipende da potenza, durata e compressione.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Fare pause di raffreddamento e mantenere una distanza di sicurezza riduce carbonizzazione e necrosi. In pratica: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precisione sì, ma con disciplina termica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8673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combinazione di taglio ultrasonico e sigillo bipolare in un unico attuatore offre velocità di dissezione mantenendo profili di sicurezza competitivi. È utile nei piani più fibrotici o infiammati, dove servono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grasping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efficace e passaggi rapidi. Tenere a mente curva di apprendimento e costo dei consumabili; la resa è ottima se l’équipe è addestrata a sfruttarne le due anime senza “sovra-trattare” i tessuti. In bariatrica può accelerare fasi lunghe, ma il beneficio va bilanciato con visibilità e termica. 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2025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bipolare avanzato combina compressione e radiofrequenza con feedback su impedenza/temperatura, puntando a target termici più bassi rispetto al monopolare tradizionale. La 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spread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risulta in genere contenuta, con sigilli affidabili fino a 7 mm. L’adozione è trasversale—tiroide, colon, fegato, bariatrica—grazie alla riproducibilità del sigillo. In pratica: è lo strumento “di base” quando priorità sono emostasi robusta e prevedibilità. 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4334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LigaSure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accumulato ampia esperienza clinica multi-distretto, con riduzioni di tempo senza incremento di complicanze negli studi pubblicati. In LSG i risultati sono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inferiori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rispetto agli ultrasuoni sugli endpoint principali; spesso decide l’ergonomia per il singolo chirurgo.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benchtop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coerenza del sigillo è elevata, ma attenzione a non tradurre i numeri del banco 1:1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clinici. Il messaggio è di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affidabilità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consistenza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02314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passaggio dalle tecnologie “semplici” a piattaforme con feedback richiede standardizzare la formazione: il programma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(SAGES) nasce proprio per ridurre eventi avversi legati all’energia. In sala questo si traduce in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consapevolezza del profilo termico e corretta selezione della “morsura” di tessuto. Più del device in sé, fanno la differenza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 appropriato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consistenza di team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of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Energy(TM)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initiative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conceived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2010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SAGES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president-elect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Steven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Schwaitzberg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rudimentary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energy devices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 in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room.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are,  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risk. 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400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40,000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unreported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0135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31/10/25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package" Target="../embeddings/Foglio_di_lavoro_di_Microsoft_Excel.xlsx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587829"/>
            <a:ext cx="4526280" cy="3787737"/>
          </a:xfrm>
        </p:spPr>
        <p:txBody>
          <a:bodyPr>
            <a:normAutofit fontScale="90000"/>
          </a:bodyPr>
          <a:lstStyle/>
          <a:p>
            <a:r>
              <a:rPr lang="it-IT" dirty="0"/>
              <a:t>STRUMENTI DI DISSEZIONE E SINTESI: COSA C’E’ DI NUOVO?</a:t>
            </a:r>
            <a:endParaRPr lang="it-IT" dirty="0">
              <a:solidFill>
                <a:srgbClr val="304297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9400" y="4756474"/>
            <a:ext cx="4526280" cy="1731411"/>
          </a:xfrm>
        </p:spPr>
        <p:txBody>
          <a:bodyPr>
            <a:normAutofit fontScale="85000" lnSpcReduction="20000"/>
          </a:bodyPr>
          <a:lstStyle/>
          <a:p>
            <a:r>
              <a:rPr lang="it-IT" sz="2800" b="1" dirty="0">
                <a:solidFill>
                  <a:srgbClr val="E79130"/>
                </a:solidFill>
              </a:rPr>
              <a:t>Prof. Saverio </a:t>
            </a:r>
            <a:r>
              <a:rPr lang="it-IT" sz="2800" b="1" dirty="0" err="1">
                <a:solidFill>
                  <a:srgbClr val="E79130"/>
                </a:solidFill>
              </a:rPr>
              <a:t>latteri</a:t>
            </a:r>
            <a:endParaRPr lang="it-IT" sz="2800" b="1" dirty="0">
              <a:solidFill>
                <a:srgbClr val="E79130"/>
              </a:solidFill>
            </a:endParaRPr>
          </a:p>
          <a:p>
            <a:r>
              <a:rPr lang="it-IT" sz="2800" b="1" dirty="0">
                <a:solidFill>
                  <a:srgbClr val="E79130"/>
                </a:solidFill>
              </a:rPr>
              <a:t>U.O. Cannizzaro</a:t>
            </a:r>
          </a:p>
          <a:p>
            <a:r>
              <a:rPr lang="it-IT" sz="2800" b="1" dirty="0">
                <a:solidFill>
                  <a:srgbClr val="E79130"/>
                </a:solidFill>
              </a:rPr>
              <a:t>Università degli studi </a:t>
            </a:r>
            <a:br>
              <a:rPr lang="it-IT" sz="2800" b="1" dirty="0">
                <a:solidFill>
                  <a:srgbClr val="E79130"/>
                </a:solidFill>
              </a:rPr>
            </a:br>
            <a:r>
              <a:rPr lang="it-IT" sz="2800" b="1" dirty="0">
                <a:solidFill>
                  <a:srgbClr val="E79130"/>
                </a:solidFill>
              </a:rPr>
              <a:t>di </a:t>
            </a:r>
            <a:r>
              <a:rPr lang="it-IT" sz="2800" b="1" dirty="0" err="1">
                <a:solidFill>
                  <a:srgbClr val="E79130"/>
                </a:solidFill>
              </a:rPr>
              <a:t>catania</a:t>
            </a:r>
            <a:endParaRPr lang="it-IT" sz="2800" b="1" dirty="0">
              <a:solidFill>
                <a:srgbClr val="E79130"/>
              </a:solidFill>
            </a:endParaRPr>
          </a:p>
        </p:txBody>
      </p:sp>
      <p:pic>
        <p:nvPicPr>
          <p:cNvPr id="5" name="Immagine 4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8F6C255D-B0BA-11C9-0278-B1F370A18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30" y="4504267"/>
            <a:ext cx="1117912" cy="1117912"/>
          </a:xfrm>
          <a:prstGeom prst="rect">
            <a:avLst/>
          </a:prstGeom>
        </p:spPr>
      </p:pic>
      <p:pic>
        <p:nvPicPr>
          <p:cNvPr id="7" name="Immagine 6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36B0E8E9-6D6F-5499-6123-EA9264BE9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5362828" y="5429452"/>
            <a:ext cx="1022915" cy="10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F4AE-B56D-4FBE-4158-FC157D78B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CB3FCE-3AF9-208F-B556-61BE0B33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CAIMAN™</a:t>
            </a:r>
          </a:p>
        </p:txBody>
      </p:sp>
      <p:pic>
        <p:nvPicPr>
          <p:cNvPr id="2" name="Immagine 1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FAC6AC5B-1019-2F8A-B5B3-302A88896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5D81C53-3182-8EDA-09D2-F1DC0EFED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9" b="89974" l="4300" r="91000">
                        <a14:foregroundMark x1="8800" y1="21636" x2="8800" y2="21636"/>
                        <a14:foregroundMark x1="7100" y1="21108" x2="7100" y2="21108"/>
                        <a14:foregroundMark x1="5600" y1="20844" x2="5600" y2="20844"/>
                        <a14:foregroundMark x1="4300" y1="20317" x2="4300" y2="20317"/>
                        <a14:foregroundMark x1="5100" y1="14776" x2="5100" y2="14776"/>
                        <a14:foregroundMark x1="5700" y1="15567" x2="5700" y2="15567"/>
                        <a14:foregroundMark x1="85400" y1="20317" x2="85400" y2="20317"/>
                        <a14:foregroundMark x1="80500" y1="16887" x2="82400" y2="26649"/>
                        <a14:foregroundMark x1="82400" y1="26649" x2="79300" y2="14248"/>
                        <a14:foregroundMark x1="79300" y1="14248" x2="84700" y2="17942"/>
                        <a14:foregroundMark x1="84700" y1="17942" x2="87000" y2="24274"/>
                        <a14:foregroundMark x1="88900" y1="42744" x2="89500" y2="55145"/>
                        <a14:foregroundMark x1="89500" y1="55145" x2="88100" y2="40369"/>
                        <a14:foregroundMark x1="88100" y1="40369" x2="91100" y2="48021"/>
                        <a14:foregroundMark x1="91100" y1="48021" x2="91100" y2="55145"/>
                        <a14:foregroundMark x1="89500" y1="10026" x2="90600" y2="16623"/>
                        <a14:foregroundMark x1="76500" y1="9499" x2="76500" y2="9499"/>
                        <a14:foregroundMark x1="72200" y1="53562" x2="72200" y2="564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83564">
            <a:off x="2127844" y="1440639"/>
            <a:ext cx="10604588" cy="3976721"/>
          </a:xfrm>
          <a:prstGeom prst="rect">
            <a:avLst/>
          </a:prstGeom>
        </p:spPr>
      </p:pic>
      <p:pic>
        <p:nvPicPr>
          <p:cNvPr id="4" name="Immagine 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938B0DB-8430-7909-0BB3-E153AEDA4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CD4C069-AB7D-069A-41CD-8EF28719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61" y="2318534"/>
            <a:ext cx="8725546" cy="29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Ganasce lunghe con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chiusura “first-</a:t>
            </a:r>
            <a:r>
              <a:rPr kumimoji="0" lang="it-IT" altLang="it-IT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compressione più uniforme.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Benchtop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burst pressure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elevata.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Utilità in legature su omento spesso/vascolarizzato.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Evidenza clinica crescente, ancora meno estesa di 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LigaSure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59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A99AE-AEC2-3B57-EA19-11EF44621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23365A2-BC09-B371-D1B3-5FB7C090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VOYANT™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4CBB69-D71A-A305-2A93-6E738CDD4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73" y="2284572"/>
            <a:ext cx="8453231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prodotto funziona 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una device key univoca, che comunica al generatore i parametri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esatti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per calibrare l’energia sul tipo specifico di tessuto da coagulare/sintetizzare.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Grazie all’algoritmo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intelligente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viene regolato in tempo reale l’energia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ottimale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 erogare.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Attraverso una gamma completa di strumenti ergonomici progettati per massimizzare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l’efficienza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velocità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 sintesi e la performance intraoperatoria.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6B64A9-E9B4-BBFC-C7EC-B6FA30485596}"/>
              </a:ext>
            </a:extLst>
          </p:cNvPr>
          <p:cNvGrpSpPr/>
          <p:nvPr/>
        </p:nvGrpSpPr>
        <p:grpSpPr>
          <a:xfrm>
            <a:off x="9253189" y="2663333"/>
            <a:ext cx="2303464" cy="2288856"/>
            <a:chOff x="668336" y="1804986"/>
            <a:chExt cx="2768600" cy="2743200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829FC1D8-F4DE-B8C9-8427-C49D117F53D0}"/>
                </a:ext>
              </a:extLst>
            </p:cNvPr>
            <p:cNvGrpSpPr/>
            <p:nvPr/>
          </p:nvGrpSpPr>
          <p:grpSpPr>
            <a:xfrm>
              <a:off x="914400" y="2038350"/>
              <a:ext cx="2276475" cy="2276475"/>
              <a:chOff x="6610349" y="1549399"/>
              <a:chExt cx="2276475" cy="2276475"/>
            </a:xfrm>
          </p:grpSpPr>
          <p:sp>
            <p:nvSpPr>
              <p:cNvPr id="7" name="Oval 4">
                <a:extLst>
                  <a:ext uri="{FF2B5EF4-FFF2-40B4-BE49-F238E27FC236}">
                    <a16:creationId xmlns:a16="http://schemas.microsoft.com/office/drawing/2014/main" id="{3650CF6C-5D89-0899-C60B-21D2E0CD80D7}"/>
                  </a:ext>
                </a:extLst>
              </p:cNvPr>
              <p:cNvSpPr/>
              <p:nvPr/>
            </p:nvSpPr>
            <p:spPr>
              <a:xfrm>
                <a:off x="6610349" y="1549399"/>
                <a:ext cx="2276475" cy="227647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B1B3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/>
              </a:p>
            </p:txBody>
          </p:sp>
          <p:sp>
            <p:nvSpPr>
              <p:cNvPr id="8" name="Oval 5">
                <a:extLst>
                  <a:ext uri="{FF2B5EF4-FFF2-40B4-BE49-F238E27FC236}">
                    <a16:creationId xmlns:a16="http://schemas.microsoft.com/office/drawing/2014/main" id="{F93604FC-E4B3-3099-164E-214B307B21DF}"/>
                  </a:ext>
                </a:extLst>
              </p:cNvPr>
              <p:cNvSpPr/>
              <p:nvPr/>
            </p:nvSpPr>
            <p:spPr>
              <a:xfrm>
                <a:off x="6705599" y="1644649"/>
                <a:ext cx="2085974" cy="2085974"/>
              </a:xfrm>
              <a:prstGeom prst="ellipse">
                <a:avLst/>
              </a:prstGeom>
              <a:noFill/>
              <a:ln w="12700">
                <a:solidFill>
                  <a:srgbClr val="B1B3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/>
              </a:p>
            </p:txBody>
          </p:sp>
          <p:pic>
            <p:nvPicPr>
              <p:cNvPr id="9" name="Picture 7" descr="A picture containing sitting, table, clock, standing&#10;&#10;Description automatically generated">
                <a:extLst>
                  <a:ext uri="{FF2B5EF4-FFF2-40B4-BE49-F238E27FC236}">
                    <a16:creationId xmlns:a16="http://schemas.microsoft.com/office/drawing/2014/main" id="{EDDF7C85-5646-2452-E0B5-E6ECF44CE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7141647" y="1844112"/>
                <a:ext cx="1227100" cy="1885913"/>
              </a:xfrm>
              <a:prstGeom prst="rect">
                <a:avLst/>
              </a:prstGeom>
            </p:spPr>
          </p:pic>
        </p:grpSp>
        <p:pic>
          <p:nvPicPr>
            <p:cNvPr id="6" name="Graphic 3">
              <a:extLst>
                <a:ext uri="{FF2B5EF4-FFF2-40B4-BE49-F238E27FC236}">
                  <a16:creationId xmlns:a16="http://schemas.microsoft.com/office/drawing/2014/main" id="{9BBA468F-4E75-1D82-97ED-1EC72B91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223378">
              <a:off x="681036" y="1792286"/>
              <a:ext cx="2743200" cy="2768600"/>
            </a:xfrm>
            <a:prstGeom prst="rect">
              <a:avLst/>
            </a:prstGeom>
          </p:spPr>
        </p:pic>
      </p:grpSp>
      <p:pic>
        <p:nvPicPr>
          <p:cNvPr id="12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8221AD4D-0C25-C039-B8EA-9A9AFB9789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70" t="404" r="130" b="28090"/>
          <a:stretch/>
        </p:blipFill>
        <p:spPr>
          <a:xfrm>
            <a:off x="4186342" y="-1093825"/>
            <a:ext cx="6025957" cy="3104791"/>
          </a:xfrm>
          <a:prstGeom prst="rect">
            <a:avLst/>
          </a:prstGeom>
        </p:spPr>
      </p:pic>
      <p:pic>
        <p:nvPicPr>
          <p:cNvPr id="13" name="Immagine 12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7251B675-2314-ED96-7404-8398C53BA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14" name="Immagine 1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21E54F4-0788-076F-CEA0-F1EBB26C8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88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6AE67-5035-CD9A-9DCF-A028355A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8481498-71A3-DAC0-58FD-DB2AFD3A1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VOYANT™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6E66D25-ABF5-17F3-44C9-D74A6944A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73" y="2530794"/>
            <a:ext cx="8453231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Utilizzato in chirurgia laparoscopica ed open fino a 7mm.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Composto da un generatore compatto e pinze monouso con device key integrata.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Sostenibilità 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ambientale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ed economica.</a:t>
            </a:r>
          </a:p>
        </p:txBody>
      </p:sp>
      <p:grpSp>
        <p:nvGrpSpPr>
          <p:cNvPr id="17" name="Group 1">
            <a:extLst>
              <a:ext uri="{FF2B5EF4-FFF2-40B4-BE49-F238E27FC236}">
                <a16:creationId xmlns:a16="http://schemas.microsoft.com/office/drawing/2014/main" id="{12C931DD-448B-8154-1FB6-FBD155A5517E}"/>
              </a:ext>
            </a:extLst>
          </p:cNvPr>
          <p:cNvGrpSpPr/>
          <p:nvPr/>
        </p:nvGrpSpPr>
        <p:grpSpPr>
          <a:xfrm>
            <a:off x="9253189" y="2663333"/>
            <a:ext cx="2303464" cy="2288856"/>
            <a:chOff x="668336" y="1804986"/>
            <a:chExt cx="2768600" cy="2743200"/>
          </a:xfrm>
        </p:grpSpPr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4D4A3C2F-C723-888B-223D-6A10FB0AAB4F}"/>
                </a:ext>
              </a:extLst>
            </p:cNvPr>
            <p:cNvGrpSpPr/>
            <p:nvPr/>
          </p:nvGrpSpPr>
          <p:grpSpPr>
            <a:xfrm>
              <a:off x="914400" y="2038350"/>
              <a:ext cx="2276475" cy="2276475"/>
              <a:chOff x="6610349" y="1549399"/>
              <a:chExt cx="2276475" cy="2276475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A59B5AE1-C562-7371-E887-81AD622D9879}"/>
                  </a:ext>
                </a:extLst>
              </p:cNvPr>
              <p:cNvSpPr/>
              <p:nvPr/>
            </p:nvSpPr>
            <p:spPr>
              <a:xfrm>
                <a:off x="6610349" y="1549399"/>
                <a:ext cx="2276475" cy="227647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B1B3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/>
              </a:p>
            </p:txBody>
          </p:sp>
          <p:sp>
            <p:nvSpPr>
              <p:cNvPr id="21" name="Oval 5">
                <a:extLst>
                  <a:ext uri="{FF2B5EF4-FFF2-40B4-BE49-F238E27FC236}">
                    <a16:creationId xmlns:a16="http://schemas.microsoft.com/office/drawing/2014/main" id="{6E915669-4E5F-4C60-DB06-BF138973D601}"/>
                  </a:ext>
                </a:extLst>
              </p:cNvPr>
              <p:cNvSpPr/>
              <p:nvPr/>
            </p:nvSpPr>
            <p:spPr>
              <a:xfrm>
                <a:off x="6705599" y="1644649"/>
                <a:ext cx="2085974" cy="2085974"/>
              </a:xfrm>
              <a:prstGeom prst="ellipse">
                <a:avLst/>
              </a:prstGeom>
              <a:noFill/>
              <a:ln w="12700">
                <a:solidFill>
                  <a:srgbClr val="B1B3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/>
              </a:p>
            </p:txBody>
          </p:sp>
          <p:pic>
            <p:nvPicPr>
              <p:cNvPr id="22" name="Picture 7" descr="A picture containing sitting, table, clock, standing&#10;&#10;Description automatically generated">
                <a:extLst>
                  <a:ext uri="{FF2B5EF4-FFF2-40B4-BE49-F238E27FC236}">
                    <a16:creationId xmlns:a16="http://schemas.microsoft.com/office/drawing/2014/main" id="{51B37B31-C2EA-29BC-4FB7-2594742EF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7141647" y="1844112"/>
                <a:ext cx="1227100" cy="1885913"/>
              </a:xfrm>
              <a:prstGeom prst="rect">
                <a:avLst/>
              </a:prstGeom>
            </p:spPr>
          </p:pic>
        </p:grpSp>
        <p:pic>
          <p:nvPicPr>
            <p:cNvPr id="19" name="Graphic 3">
              <a:extLst>
                <a:ext uri="{FF2B5EF4-FFF2-40B4-BE49-F238E27FC236}">
                  <a16:creationId xmlns:a16="http://schemas.microsoft.com/office/drawing/2014/main" id="{30FB1A0A-A59F-80B2-6988-FFFB99F47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223378">
              <a:off x="681036" y="1792286"/>
              <a:ext cx="2743200" cy="2768600"/>
            </a:xfrm>
            <a:prstGeom prst="rect">
              <a:avLst/>
            </a:prstGeom>
          </p:spPr>
        </p:pic>
      </p:grpSp>
      <p:pic>
        <p:nvPicPr>
          <p:cNvPr id="23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1C2E4096-43C1-4D75-0A00-C5CA40FF7A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70" t="404" r="130" b="28090"/>
          <a:stretch/>
        </p:blipFill>
        <p:spPr>
          <a:xfrm>
            <a:off x="4186342" y="-1093825"/>
            <a:ext cx="6025957" cy="3104791"/>
          </a:xfrm>
          <a:prstGeom prst="rect">
            <a:avLst/>
          </a:prstGeom>
        </p:spPr>
      </p:pic>
      <p:pic>
        <p:nvPicPr>
          <p:cNvPr id="24" name="Immagine 23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9DC11D9D-C1E5-AB45-BA5F-F050F9699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25" name="Immagine 24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3BDD2861-B78C-9801-E2D2-C2D393A5CD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8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BA1A9-7739-A4EA-62AE-2593AB778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49DF3C3-35F1-0E79-2FAC-7DB640ED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THERMAL SPREAD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4C340E9-C5FB-AFEF-0E2F-AEB707398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90" y="1947784"/>
            <a:ext cx="10973967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Influenza la precisione dell’intervento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Aumenta il rischio di complicanze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Condiziona la scelta dello strumento.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possono determinare d</a:t>
            </a:r>
            <a:r>
              <a:rPr lang="it-IT" sz="2400" dirty="0"/>
              <a:t>anni ai tessuti sani adiacenti, lesioni nervose, fistole o perforazioni, sanguinamenti post-operatori, necrosi tissutale</a:t>
            </a:r>
          </a:p>
        </p:txBody>
      </p:sp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D631EE94-6FDF-E144-CFB4-CF81DB3DB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760372"/>
              </p:ext>
            </p:extLst>
          </p:nvPr>
        </p:nvGraphicFramePr>
        <p:xfrm>
          <a:off x="1851982" y="4210598"/>
          <a:ext cx="8548995" cy="17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210901" imgH="2095500" progId="Excel.Sheet.12">
                  <p:embed/>
                </p:oleObj>
              </mc:Choice>
              <mc:Fallback>
                <p:oleObj name="Worksheet" r:id="rId3" imgW="10210901" imgH="2095500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A73A602-D245-3F06-8E8B-21346D87C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1982" y="4210598"/>
                        <a:ext cx="8548995" cy="175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10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9B2BE9C7-60AB-3591-0B4F-261961FCB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12" name="Immagine 11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F7B66686-8333-D189-9774-A99455B0E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00BB8AB-C9EC-F3F2-6A25-B6F523F12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780" y="373699"/>
            <a:ext cx="1244600" cy="25781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138859C-AE4B-BE8D-3543-2967EB461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1020" y="373699"/>
            <a:ext cx="12446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1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EA69A-773E-25F1-8A40-C4AD0589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8925288-B584-9DFC-C628-1E6C7F82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 STICKING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FBA1DD26-BB5E-3D3E-E07C-FEE20D2392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522826"/>
              </p:ext>
            </p:extLst>
          </p:nvPr>
        </p:nvGraphicFramePr>
        <p:xfrm>
          <a:off x="662305" y="2619669"/>
          <a:ext cx="10867389" cy="263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448461" imgH="1803265" progId="Excel.Sheet.12">
                  <p:embed/>
                </p:oleObj>
              </mc:Choice>
              <mc:Fallback>
                <p:oleObj name="Worksheet" r:id="rId3" imgW="7448461" imgH="1803265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936242D-4F47-320B-9D51-CE1BA077F9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2305" y="2619669"/>
                        <a:ext cx="10867389" cy="263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86BD12FF-D799-6F29-0183-2C1CE7EEB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7" name="Immagine 6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970F2A6-0156-3ECB-83D4-294DA3446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9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A43C3-BA97-240B-D720-4328741BF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680711A-DBE4-4796-0180-2D18D3DB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VANTAGGI DEL VOYANT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125BD01-F1DE-21AC-53D3-C57E0910C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89" y="1944797"/>
            <a:ext cx="8494239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Minima lesione termica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Ridotto sanguinamento e emorragia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Limitata necrosi tissutale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Riduce il rischio di danni involontari su strutture adiacenti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Velocità di sintesi ...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… la sintesi si adatta ai tessuti ed alle loro condizioni, (lesione termica e velocità)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Ridotta presenza di fumo durante l’intervento</a:t>
            </a:r>
          </a:p>
        </p:txBody>
      </p:sp>
      <p:pic>
        <p:nvPicPr>
          <p:cNvPr id="2" name="Immagine 1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4DD2FC87-C5F3-1C14-07C1-31881B7C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4" name="Immagine 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AC3842F-AD1E-49B5-734D-1EFC22FA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61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DFF43-3329-FB20-23D4-29B2E3F80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EBDD9DEB-366E-252E-F349-F36C64B71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937" y="340962"/>
            <a:ext cx="9825305" cy="5526734"/>
          </a:xfrm>
          <a:prstGeom prst="rect">
            <a:avLst/>
          </a:prstGeom>
        </p:spPr>
      </p:pic>
      <p:pic>
        <p:nvPicPr>
          <p:cNvPr id="7" name="Immagine 6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834D739D-3336-1376-D37B-629ABEEB9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8" name="Immagine 7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49A6188-B8F5-A7FB-F438-ED23D58CC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0F9B0-C7B8-D08C-CE2C-1EBE172CD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241595D1-CA14-1709-818F-62DF00EE9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873" y="185979"/>
            <a:ext cx="10104896" cy="5684004"/>
          </a:xfrm>
          <a:prstGeom prst="rect">
            <a:avLst/>
          </a:prstGeom>
        </p:spPr>
      </p:pic>
      <p:pic>
        <p:nvPicPr>
          <p:cNvPr id="3" name="Immagine 2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26353D8C-41A9-6592-C669-83E24F602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4" name="Immagine 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C947B2E-DD88-A303-6C67-C1E97CA77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2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8D64C-9CCC-A502-D87F-5EDB384AE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7E8482F-462E-BC9A-3106-A7FB4AEA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L’EVOLUZIONE DEL VOYANT</a:t>
            </a:r>
          </a:p>
        </p:txBody>
      </p:sp>
      <p:pic>
        <p:nvPicPr>
          <p:cNvPr id="128" name="Immagine 127">
            <a:extLst>
              <a:ext uri="{FF2B5EF4-FFF2-40B4-BE49-F238E27FC236}">
                <a16:creationId xmlns:a16="http://schemas.microsoft.com/office/drawing/2014/main" id="{1E51C278-C82B-94D4-BEBA-84808ECB2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79" y="1737360"/>
            <a:ext cx="10588442" cy="4159275"/>
          </a:xfrm>
          <a:prstGeom prst="rect">
            <a:avLst/>
          </a:prstGeom>
        </p:spPr>
      </p:pic>
      <p:pic>
        <p:nvPicPr>
          <p:cNvPr id="129" name="Immagine 128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6ED6A87C-7D5B-8A15-E76A-0C5B0D14D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130" name="Immagine 129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0736140-42A1-089D-4788-E7D652378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0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7C445-38AE-EA5C-0802-6E3473EE6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E357A34-3117-DAFC-F92B-9A2744B54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CHIRURGIA ROBOTICA?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B763EB9-2E05-660A-4354-9BF288449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89" y="2283352"/>
            <a:ext cx="8494239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Gli strumenti robotici integrano energia (bipolare avanzata, ultrasuono e, se presente, laser) per la dissezione, sigillatura e </a:t>
            </a:r>
            <a:r>
              <a:rPr lang="it-IT" sz="2400" dirty="0" err="1"/>
              <a:t>transezione</a:t>
            </a:r>
            <a:r>
              <a:rPr lang="it-IT" sz="2400" dirty="0"/>
              <a:t> dei tessuti.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Riducono il tempo operatorio, diminuiscono il sanguinamento, </a:t>
            </a:r>
            <a:r>
              <a:rPr lang="it-IT" sz="2400" dirty="0" err="1"/>
              <a:t>migliorarano</a:t>
            </a:r>
            <a:r>
              <a:rPr lang="it-IT" sz="2400" dirty="0"/>
              <a:t> l’accesso anatomico (es. piccoli spazi pelvici o mediastinici) grazie ad articolazione “</a:t>
            </a:r>
            <a:r>
              <a:rPr lang="it-IT" sz="2400" dirty="0" err="1"/>
              <a:t>wristed</a:t>
            </a:r>
            <a:r>
              <a:rPr lang="it-IT" sz="2400" dirty="0"/>
              <a:t>”.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dirty="0"/>
              <a:t>Parola d’ordine: </a:t>
            </a:r>
            <a:r>
              <a:rPr lang="it-IT" sz="2400" b="1" dirty="0"/>
              <a:t>precisione.</a:t>
            </a:r>
            <a:endParaRPr lang="it-IT" sz="2400" dirty="0"/>
          </a:p>
        </p:txBody>
      </p:sp>
      <p:pic>
        <p:nvPicPr>
          <p:cNvPr id="2" name="Immagine 1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45BDF9BB-842B-8E24-4CB0-413CD1A10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4" name="Immagine 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5BBE4C4-9840-0FAA-42F0-EDC0071BC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pic>
        <p:nvPicPr>
          <p:cNvPr id="7" name="Immagine 6" descr="Immagine che contiene strumento&#10;&#10;Il contenuto generato dall'IA potrebbe non essere corretto.">
            <a:extLst>
              <a:ext uri="{FF2B5EF4-FFF2-40B4-BE49-F238E27FC236}">
                <a16:creationId xmlns:a16="http://schemas.microsoft.com/office/drawing/2014/main" id="{75953E4C-08A4-31BA-23E0-149C388A1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642" y1="37273" x2="57642" y2="37273"/>
                        <a14:foregroundMark x1="61572" y1="42727" x2="61572" y2="42727"/>
                        <a14:foregroundMark x1="62882" y1="43636" x2="62882" y2="43636"/>
                        <a14:foregroundMark x1="62882" y1="43636" x2="62882" y2="43636"/>
                        <a14:foregroundMark x1="63319" y1="43182" x2="63319" y2="43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35" y="2513232"/>
            <a:ext cx="4169465" cy="40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E06E-9BBB-F94B-2C80-562EFF178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4AA0760-4CB2-463A-894E-007705294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L’ENERGIA “CONTA” IN BARIATRICA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A9F35E-046E-79A4-FE35-AA70C2FA5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49" y="1905028"/>
            <a:ext cx="8415582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Riduce tempi di emostasi e cambio strumenti, migliorando il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workflow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Influisce su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campo chirurgico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(fumo, visibilità, 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e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danno termico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Nessun “vincitore assoluto” sugli esiti clinici:</a:t>
            </a:r>
            <a:b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scelta guidata da tecnica e contesto.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Considerare costi diretti (consumabili) e indiretti (tempi/complicanze).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20D656B9-72DE-107F-8972-6563D2F46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7" name="Immagine 6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D844B39-F8B9-FAD7-23DD-DD5302244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pic>
        <p:nvPicPr>
          <p:cNvPr id="2052" name="Picture 4" descr="FUSE Surgical Training Program Aims to Reduce OR Fires and Enhance Safety  around Operating Room Use of Energy Devices - SAGES">
            <a:extLst>
              <a:ext uri="{FF2B5EF4-FFF2-40B4-BE49-F238E27FC236}">
                <a16:creationId xmlns:a16="http://schemas.microsoft.com/office/drawing/2014/main" id="{CECE12F4-C7FD-E7A0-573D-89F96543B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19" y="3000383"/>
            <a:ext cx="2780134" cy="21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02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CBFCE-737D-56E6-633F-D430BB359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trumento&#10;&#10;Il contenuto generato dall'IA potrebbe non essere corretto.">
            <a:extLst>
              <a:ext uri="{FF2B5EF4-FFF2-40B4-BE49-F238E27FC236}">
                <a16:creationId xmlns:a16="http://schemas.microsoft.com/office/drawing/2014/main" id="{050D1E03-4E3F-6650-B11F-B1811EB690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182" r="96864">
                        <a14:foregroundMark x1="3227" y1="77826" x2="3227" y2="77826"/>
                        <a14:foregroundMark x1="70227" y1="40696" x2="70227" y2="40696"/>
                        <a14:foregroundMark x1="96864" y1="35130" x2="96864" y2="35130"/>
                        <a14:foregroundMark x1="79955" y1="44261" x2="79955" y2="44261"/>
                        <a14:foregroundMark x1="61545" y1="38087" x2="61545" y2="38087"/>
                        <a14:foregroundMark x1="66000" y1="35478" x2="66000" y2="35478"/>
                        <a14:foregroundMark x1="61227" y1="37739" x2="61227" y2="37739"/>
                        <a14:foregroundMark x1="61909" y1="38087" x2="61909" y2="38087"/>
                        <a14:foregroundMark x1="62909" y1="38435" x2="62909" y2="38435"/>
                        <a14:foregroundMark x1="63773" y1="39739" x2="63773" y2="39739"/>
                        <a14:foregroundMark x1="62227" y1="38696" x2="62227" y2="3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32"/>
            <a:ext cx="12192000" cy="637309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ADFDB15-6DAD-22E8-8F36-EBBE8862B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CHIRURGIA ROBOTICA?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A4D0FC-9BFC-9019-0F60-E7610257E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89" y="1673097"/>
            <a:ext cx="10323552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it-IT" sz="2400" b="1" dirty="0"/>
              <a:t>Vessel </a:t>
            </a:r>
            <a:r>
              <a:rPr lang="it-IT" sz="2400" b="1" dirty="0" err="1"/>
              <a:t>Sealer</a:t>
            </a:r>
            <a:r>
              <a:rPr lang="it-IT" sz="2400" b="1" dirty="0"/>
              <a:t> </a:t>
            </a:r>
            <a:r>
              <a:rPr lang="it-IT" sz="2400" b="1" dirty="0" err="1"/>
              <a:t>Extend</a:t>
            </a:r>
            <a:r>
              <a:rPr lang="it-IT" sz="2400" b="1" dirty="0"/>
              <a:t> (Da Vinci Energy)</a:t>
            </a:r>
            <a:r>
              <a:rPr lang="it-IT" sz="2400" dirty="0"/>
              <a:t>: sigillatura vasi fino a 7 mm, profilo branca più sottile del 30%, </a:t>
            </a:r>
            <a:r>
              <a:rPr lang="it-IT" sz="2400" dirty="0" err="1"/>
              <a:t>lateral</a:t>
            </a:r>
            <a:r>
              <a:rPr lang="it-IT" sz="2400" dirty="0"/>
              <a:t> </a:t>
            </a:r>
            <a:r>
              <a:rPr lang="it-IT" sz="2400" dirty="0" err="1"/>
              <a:t>thermal</a:t>
            </a:r>
            <a:r>
              <a:rPr lang="it-IT" sz="2400" dirty="0"/>
              <a:t> spread 1-2 mm. </a:t>
            </a:r>
            <a:br>
              <a:rPr lang="it-IT" sz="2400" dirty="0"/>
            </a:br>
            <a:r>
              <a:rPr lang="it-IT" sz="2400" dirty="0"/>
              <a:t>In numerosi studi associato a riduzione del sanguinamento e del tempo operatorio.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sz="2400" b="1" dirty="0" err="1"/>
              <a:t>SynchroSeal</a:t>
            </a:r>
            <a:r>
              <a:rPr lang="it-IT" sz="2400" b="1" dirty="0"/>
              <a:t> (Da Vinci Energy)</a:t>
            </a:r>
            <a:r>
              <a:rPr lang="it-IT" sz="2400" dirty="0"/>
              <a:t>: dispositivo combinato (sigilla + taglia) vasi fino a 5 mm, ciclo medio &lt;2 secondi.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it-IT" sz="2400" dirty="0"/>
              <a:t>Minore “</a:t>
            </a:r>
            <a:r>
              <a:rPr lang="it-IT" sz="2400" dirty="0" err="1"/>
              <a:t>thermal</a:t>
            </a:r>
            <a:r>
              <a:rPr lang="it-IT" sz="2400" dirty="0"/>
              <a:t> spread” → minori danni ai tessuti adiacenti, vantaggioso in zone anatomiche delicate.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it-IT" sz="2400" b="1" dirty="0"/>
              <a:t>Workflow</a:t>
            </a:r>
            <a:r>
              <a:rPr lang="it-IT" sz="2400" dirty="0"/>
              <a:t>: minor numero di cambi strumenti, maggiore efficienza.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it-IT" sz="2400" b="1" dirty="0"/>
              <a:t>Prospettive</a:t>
            </a:r>
            <a:r>
              <a:rPr lang="it-IT" sz="2400" dirty="0"/>
              <a:t>: integrazione IA, feedback aptico, nuovi generatori energia + bracci più snelli.</a:t>
            </a:r>
          </a:p>
        </p:txBody>
      </p:sp>
      <p:pic>
        <p:nvPicPr>
          <p:cNvPr id="2" name="Immagine 1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CF63EF87-96CD-F9DB-EEDB-80D87F993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4" name="Immagine 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2C562CA-E28A-67C1-9777-0444F2EEB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4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FEA1C-4C9D-C5E7-7E09-FAAE6C9DA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7B96D6B-7D33-0B74-413A-2851AA57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HOME MESSAGE</a:t>
            </a:r>
          </a:p>
        </p:txBody>
      </p:sp>
      <p:pic>
        <p:nvPicPr>
          <p:cNvPr id="2" name="Immagine 1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9B272847-3533-4A49-FA1F-73BB545C0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4" name="Immagine 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7ABECC3-4745-A507-69C3-7EECE4665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0D20D8D-8F6B-5B14-7564-D86FF60E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65" y="1975505"/>
            <a:ext cx="10203821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moderni EBD offrono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sigilli affidabili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differenze cliniche tra device in LSG e RYGB/OAGB sono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sottili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scelta ottimale dipende da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expertise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visibilità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(gestione fumo), anatomia e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costi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assenza di superiorità chiara, privilegiare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ergonomia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semplicità di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workflow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 training team.</a:t>
            </a:r>
          </a:p>
        </p:txBody>
      </p:sp>
    </p:spTree>
    <p:extLst>
      <p:ext uri="{BB962C8B-B14F-4D97-AF65-F5344CB8AC3E}">
        <p14:creationId xmlns:p14="http://schemas.microsoft.com/office/powerpoint/2010/main" val="176406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2200759"/>
            <a:ext cx="4526280" cy="1785707"/>
          </a:xfrm>
        </p:spPr>
        <p:txBody>
          <a:bodyPr>
            <a:normAutofit/>
          </a:bodyPr>
          <a:lstStyle/>
          <a:p>
            <a:r>
              <a:rPr lang="it-IT" dirty="0"/>
              <a:t>GRAZIE PER L’ATTENZIONE</a:t>
            </a:r>
          </a:p>
        </p:txBody>
      </p:sp>
      <p:pic>
        <p:nvPicPr>
          <p:cNvPr id="2" name="Immagine 1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2FC935BF-FDAB-1DCB-A7FE-716284DAC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0" y="4065039"/>
            <a:ext cx="1654832" cy="1654832"/>
          </a:xfrm>
          <a:prstGeom prst="rect">
            <a:avLst/>
          </a:prstGeom>
        </p:spPr>
      </p:pic>
      <p:pic>
        <p:nvPicPr>
          <p:cNvPr id="4" name="Immagine 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CF433B8-4877-5D0D-5BA9-9E80C12C8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8942135" y="4065039"/>
            <a:ext cx="1456841" cy="15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E5F31-E6CC-4298-F7FF-C851D8F71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F6F9F7A-FC68-F92B-AA14-BFC0510D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DALLA MONOPOLARE </a:t>
            </a:r>
            <a:br>
              <a:rPr lang="en-GB" dirty="0"/>
            </a:br>
            <a:r>
              <a:rPr lang="en-GB" dirty="0"/>
              <a:t>ALL’ENERGIA AVANZATA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34D325-0E7C-E73B-A5E0-FA56D451F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69" y="1973950"/>
            <a:ext cx="11329261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Evoluzione: 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monopolare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bipolare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feedback termico/impedenza + design delle branche.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Obiettivi: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sigillo affidabile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danno laterale contenuto, velocità, minore fumo.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Gamma: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ultrasuoni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Harmonic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bipolare avanzato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LigaSure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Caiman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Voyant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ibrido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(THUNDERBEAT).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scelta dipende da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vascolarizzazione omentale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spessore grasso viscerale e vicinanza a strutture nobili.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43799F04-E04F-724E-BFAC-FA66DB011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7" name="Immagine 6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22990BE-0754-A615-E9F4-8239727F5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F012282-BFCB-DE8F-734D-4E845E354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ULTRASUONI PURI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BC83AEF-7209-09EA-0B02-67F69C557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71" y="1974755"/>
            <a:ext cx="10590680" cy="29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Meccanismo: 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coaptazione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proteica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+ vibrazione → taglio/coagulazione.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Storicamente limite 5 mm; con 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ACE+7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sigillo fino a 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mm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 pressioni di scoppio “super-fisiologiche”. 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Profilo termico: picchi elevati documentati; gestione attenta dei 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tempi di raffreddamento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Utilità in dissezione fine vicino alla sierosa gastrica, con attenzione al 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caldo residuo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magine 10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6067B2D3-E099-BF0C-8EDE-EBB274E3A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12" name="Immagine 11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72C5C9A-EB3A-0B52-D05A-83F0F932D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43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185A5-5C16-70CA-F3A6-87E56DB51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2617307-52B7-32FE-556D-7CB5CE4B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PROFILO TERMICO DEGLI </a:t>
            </a:r>
            <a:br>
              <a:rPr lang="en-GB" dirty="0"/>
            </a:br>
            <a:r>
              <a:rPr lang="en-GB" dirty="0"/>
              <a:t>ULTRASUONI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3732CF8-CB32-82A6-AB0F-CEAC94C18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70" y="2068462"/>
            <a:ext cx="11701220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Studi sperimentali riportano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temperature molto elevate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(fino a ~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294 °C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 certi setting). 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Gli ultrasuoni possono mantenere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ipertermia residua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per alcuni secondi: attenzione al “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touch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su tessuti contigui.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Danno laterale in genere contenuto ma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 nullo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dipende da potenza e tempo di attivazione.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Raffreddamento e pause riducono rischio di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carbonizzazione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/necrosi.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7F21D346-C847-5918-A91A-36ACC897F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7" name="Immagine 6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1E7DDCA-69DC-DDF1-42A0-B888D5540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pic>
        <p:nvPicPr>
          <p:cNvPr id="3076" name="Picture 4" descr="This Icon Represents Flame Fire Features Stock Vector (Royalty Free)  2678754485 | Shutterstock">
            <a:extLst>
              <a:ext uri="{FF2B5EF4-FFF2-40B4-BE49-F238E27FC236}">
                <a16:creationId xmlns:a16="http://schemas.microsoft.com/office/drawing/2014/main" id="{A3069720-4AAA-3469-ED1D-33637527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71" b="90000" l="9935" r="89849">
                        <a14:foregroundMark x1="42549" y1="85714" x2="42549" y2="85714"/>
                        <a14:foregroundMark x1="48812" y1="76429" x2="48812" y2="76429"/>
                        <a14:foregroundMark x1="48596" y1="8571" x2="48596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89" y="122981"/>
            <a:ext cx="294005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63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F1CB4-3117-BAB2-2946-E59E58BCD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1C6E98C-283D-037E-1CD5-FB9F7E01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Ibrido</a:t>
            </a:r>
            <a:r>
              <a:rPr lang="en-GB" dirty="0"/>
              <a:t> </a:t>
            </a:r>
            <a:r>
              <a:rPr lang="en-GB" dirty="0" err="1"/>
              <a:t>ultrasuoni</a:t>
            </a:r>
            <a:r>
              <a:rPr lang="en-GB" dirty="0"/>
              <a:t> + </a:t>
            </a:r>
            <a:br>
              <a:rPr lang="en-GB" dirty="0"/>
            </a:br>
            <a:r>
              <a:rPr lang="en-GB" dirty="0" err="1"/>
              <a:t>bipolare</a:t>
            </a:r>
            <a:r>
              <a:rPr lang="en-GB" dirty="0"/>
              <a:t> (THUNDERBEAT®)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B67742-AC13-4807-493F-117A22AA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17" y="2084778"/>
            <a:ext cx="9735906" cy="333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Combina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taglio ultrasonico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sigillo bipolare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 </a:t>
            </a:r>
            <a:b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unico attuatore.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Preclinico/in-vivo: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velocità di dissezione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maggiore mantenendo profili di sicurezza competitivi.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Indicato quando servono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taglio rapido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buon </a:t>
            </a:r>
            <a:r>
              <a:rPr kumimoji="0" lang="it-IT" altLang="it-IT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grasping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 piani infiammati/fibrotici.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Valutare curva di apprendimento e costi consumabili.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DA81F3BC-F639-115C-F5CF-2EA8D0CE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6" name="Immagine 5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F535A3C-01CE-C6C6-85C5-CD6C4EB32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pic>
        <p:nvPicPr>
          <p:cNvPr id="5123" name="Picture 3" descr="THUNDERBEAT_Open-Extended-Jaw_10996">
            <a:extLst>
              <a:ext uri="{FF2B5EF4-FFF2-40B4-BE49-F238E27FC236}">
                <a16:creationId xmlns:a16="http://schemas.microsoft.com/office/drawing/2014/main" id="{92EC495E-D3FF-B7A7-A818-42DA277F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370" l="3125" r="89974">
                        <a14:foregroundMark x1="8149" y1="23604" x2="8854" y2="23843"/>
                        <a14:foregroundMark x1="3385" y1="21991" x2="4766" y2="22459"/>
                        <a14:foregroundMark x1="9206" y1="24214" x2="7945" y2="23878"/>
                        <a14:foregroundMark x1="10417" y1="24537" x2="9630" y2="24327"/>
                        <a14:foregroundMark x1="9484" y1="23800" x2="9766" y2="23843"/>
                        <a14:foregroundMark x1="8153" y1="23597" x2="9074" y2="23737"/>
                        <a14:foregroundMark x1="8935" y1="23236" x2="8440" y2="23042"/>
                        <a14:foregroundMark x1="9896" y1="23611" x2="9376" y2="23408"/>
                        <a14:foregroundMark x1="9375" y1="22454" x2="8972" y2="21991"/>
                        <a14:foregroundMark x1="4932" y1="17130" x2="4899" y2="16667"/>
                        <a14:foregroundMark x1="9874" y1="20272" x2="10677" y2="21296"/>
                        <a14:foregroundMark x1="4688" y1="13657" x2="7048" y2="16667"/>
                        <a14:foregroundMark x1="7718" y1="17343" x2="5208" y2="13889"/>
                        <a14:foregroundMark x1="5208" y1="13889" x2="7031" y2="15509"/>
                        <a14:foregroundMark x1="16146" y1="23611" x2="16146" y2="23611"/>
                        <a14:foregroundMark x1="14193" y1="23148" x2="20964" y2="24537"/>
                        <a14:foregroundMark x1="13411" y1="22222" x2="30990" y2="26389"/>
                        <a14:foregroundMark x1="30990" y1="26389" x2="43229" y2="30093"/>
                        <a14:foregroundMark x1="60807" y1="32639" x2="60807" y2="32639"/>
                        <a14:foregroundMark x1="60286" y1="32407" x2="63672" y2="32176"/>
                        <a14:foregroundMark x1="59635" y1="31019" x2="59635" y2="31019"/>
                        <a14:foregroundMark x1="59115" y1="34491" x2="59115" y2="34491"/>
                        <a14:foregroundMark x1="58333" y1="32407" x2="63542" y2="28704"/>
                        <a14:foregroundMark x1="63542" y1="28704" x2="67448" y2="28472"/>
                        <a14:foregroundMark x1="67708" y1="29630" x2="68229" y2="30093"/>
                        <a14:foregroundMark x1="82682" y1="40046" x2="86458" y2="40278"/>
                        <a14:foregroundMark x1="67057" y1="87500" x2="68229" y2="91435"/>
                        <a14:foregroundMark x1="69661" y1="93750" x2="69661" y2="93750"/>
                        <a14:foregroundMark x1="71615" y1="95370" x2="71615" y2="95370"/>
                        <a14:foregroundMark x1="89974" y1="41667" x2="89974" y2="41667"/>
                        <a14:foregroundMark x1="5599" y1="22917" x2="5599" y2="22917"/>
                        <a14:foregroundMark x1="5208" y1="22454" x2="5208" y2="22454"/>
                        <a14:foregroundMark x1="5208" y1="22222" x2="6250" y2="22454"/>
                        <a14:foregroundMark x1="3516" y1="21759" x2="3516" y2="21759"/>
                        <a14:backgroundMark x1="29818" y1="52778" x2="29818" y2="52778"/>
                        <a14:backgroundMark x1="5339" y1="19676" x2="5339" y2="19676"/>
                        <a14:backgroundMark x1="7161" y1="21065" x2="7161" y2="21065"/>
                        <a14:backgroundMark x1="7813" y1="21296" x2="7813" y2="21296"/>
                        <a14:backgroundMark x1="8854" y1="21991" x2="8854" y2="21991"/>
                        <a14:backgroundMark x1="4818" y1="17130" x2="4818" y2="17130"/>
                        <a14:backgroundMark x1="5339" y1="17593" x2="5339" y2="17593"/>
                        <a14:backgroundMark x1="4818" y1="16667" x2="4818" y2="16667"/>
                        <a14:backgroundMark x1="5208" y1="18056" x2="5208" y2="18056"/>
                        <a14:backgroundMark x1="5859" y1="18519" x2="5859" y2="18519"/>
                        <a14:backgroundMark x1="6771" y1="18750" x2="6771" y2="18750"/>
                        <a14:backgroundMark x1="4427" y1="18056" x2="4427" y2="18056"/>
                        <a14:backgroundMark x1="4427" y1="18056" x2="6259" y2="19521"/>
                        <a14:backgroundMark x1="7031" y1="20139" x2="4818" y2="15972"/>
                        <a14:backgroundMark x1="7111" y1="20238" x2="8984" y2="21991"/>
                        <a14:backgroundMark x1="8984" y1="21991" x2="8464" y2="21528"/>
                        <a14:backgroundMark x1="9115" y1="22917" x2="9115" y2="22917"/>
                        <a14:backgroundMark x1="9375" y1="22454" x2="9375" y2="22454"/>
                        <a14:backgroundMark x1="8984" y1="22454" x2="8984" y2="22454"/>
                        <a14:backgroundMark x1="8984" y1="22454" x2="8594" y2="21991"/>
                        <a14:backgroundMark x1="34115" y1="44444" x2="34115" y2="44444"/>
                        <a14:backgroundMark x1="16146" y1="35417" x2="50260" y2="44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540">
            <a:off x="5177644" y="1448432"/>
            <a:ext cx="8229201" cy="46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0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AF4B7-1265-8CBE-7161-3DCE6E105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1490545-0132-A0E6-4C2D-5561A01D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Bipolare</a:t>
            </a:r>
            <a:r>
              <a:rPr lang="en-GB" dirty="0"/>
              <a:t> </a:t>
            </a:r>
            <a:r>
              <a:rPr lang="en-GB" dirty="0" err="1"/>
              <a:t>avanzato</a:t>
            </a:r>
            <a:r>
              <a:rPr lang="en-GB" dirty="0"/>
              <a:t>: </a:t>
            </a:r>
            <a:r>
              <a:rPr lang="en-GB" dirty="0" err="1"/>
              <a:t>principi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LigaSure</a:t>
            </a:r>
            <a:r>
              <a:rPr lang="en-GB" dirty="0"/>
              <a:t>, Caiman, </a:t>
            </a:r>
            <a:r>
              <a:rPr lang="en-GB" dirty="0" err="1"/>
              <a:t>ecc</a:t>
            </a:r>
            <a:r>
              <a:rPr lang="en-GB" dirty="0"/>
              <a:t>.)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55F7882-E22D-9EE7-9688-7BB3A3968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63" y="2083244"/>
            <a:ext cx="10967256" cy="29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Compressione +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radiofrequenza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 feedback (impedenza/temperatura).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Target termico inferiore rispetto a monopolare; </a:t>
            </a:r>
            <a:r>
              <a:rPr kumimoji="0" lang="it-IT" altLang="it-IT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lateral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spread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 genere contenuta.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Sigillo affidabile su vasi fino a </a:t>
            </a: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mm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 la maggior parte dei sistemi.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Ampia diffusione multi-distretto (tiroide, colon, fegato, bariatrica).</a:t>
            </a: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7C50070A-1145-047D-F300-63B998328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6" name="Immagine 5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99330CE-493E-15EA-6617-E68E61599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8011F0-8C53-DB27-C792-06E1660AA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1" b="89671" l="3922" r="92692">
                        <a14:foregroundMark x1="18538" y1="46761" x2="18538" y2="46761"/>
                        <a14:foregroundMark x1="15954" y1="46291" x2="15954" y2="46291"/>
                        <a14:foregroundMark x1="7130" y1="46761" x2="7130" y2="46761"/>
                        <a14:foregroundMark x1="4278" y1="46291" x2="4278" y2="46291"/>
                        <a14:foregroundMark x1="3922" y1="45540" x2="3922" y2="45540"/>
                        <a14:foregroundMark x1="84492" y1="43380" x2="84492" y2="43380"/>
                        <a14:foregroundMark x1="80125" y1="43380" x2="85116" y2="43568"/>
                        <a14:foregroundMark x1="73084" y1="45446" x2="76114" y2="42535"/>
                        <a14:foregroundMark x1="70053" y1="45728" x2="75936" y2="41972"/>
                        <a14:foregroundMark x1="75936" y1="41972" x2="82442" y2="40376"/>
                        <a14:foregroundMark x1="82442" y1="40376" x2="82531" y2="40469"/>
                        <a14:foregroundMark x1="92692" y1="66667" x2="92692" y2="66667"/>
                        <a14:foregroundMark x1="92692" y1="65164" x2="92692" y2="65164"/>
                        <a14:foregroundMark x1="85918" y1="65634" x2="85918" y2="65634"/>
                        <a14:foregroundMark x1="85918" y1="65446" x2="85918" y2="65446"/>
                        <a14:foregroundMark x1="86542" y1="65446" x2="86542" y2="65446"/>
                        <a14:foregroundMark x1="86275" y1="66291" x2="86275" y2="66291"/>
                        <a14:foregroundMark x1="86275" y1="66479" x2="86275" y2="66479"/>
                        <a14:foregroundMark x1="80303" y1="60751" x2="80303" y2="60751"/>
                        <a14:foregroundMark x1="80303" y1="58216" x2="80036" y2="65164"/>
                        <a14:foregroundMark x1="80036" y1="65164" x2="81283" y2="5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8995" y="649292"/>
            <a:ext cx="5032042" cy="47747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A2CDE0-6647-00B0-FD1A-E02EE27BD2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9" b="89974" l="4300" r="91000">
                        <a14:foregroundMark x1="8800" y1="21636" x2="8800" y2="21636"/>
                        <a14:foregroundMark x1="7100" y1="21108" x2="7100" y2="21108"/>
                        <a14:foregroundMark x1="5600" y1="20844" x2="5600" y2="20844"/>
                        <a14:foregroundMark x1="4300" y1="20317" x2="4300" y2="20317"/>
                        <a14:foregroundMark x1="5100" y1="14776" x2="5100" y2="14776"/>
                        <a14:foregroundMark x1="5700" y1="15567" x2="5700" y2="15567"/>
                        <a14:foregroundMark x1="85400" y1="20317" x2="85400" y2="20317"/>
                        <a14:foregroundMark x1="80500" y1="16887" x2="82400" y2="26649"/>
                        <a14:foregroundMark x1="82400" y1="26649" x2="79300" y2="14248"/>
                        <a14:foregroundMark x1="79300" y1="14248" x2="84700" y2="17942"/>
                        <a14:foregroundMark x1="84700" y1="17942" x2="87000" y2="24274"/>
                        <a14:foregroundMark x1="88900" y1="42744" x2="89500" y2="55145"/>
                        <a14:foregroundMark x1="89500" y1="55145" x2="88100" y2="40369"/>
                        <a14:foregroundMark x1="88100" y1="40369" x2="91100" y2="48021"/>
                        <a14:foregroundMark x1="91100" y1="48021" x2="91100" y2="55145"/>
                        <a14:foregroundMark x1="89500" y1="10026" x2="90600" y2="16623"/>
                        <a14:foregroundMark x1="76500" y1="9499" x2="76500" y2="9499"/>
                        <a14:foregroundMark x1="72200" y1="53562" x2="72200" y2="564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820" y="1433952"/>
            <a:ext cx="6124703" cy="22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9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B12AC-7FB9-D34E-6BDA-EC97AF427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6FAFA25-2C0A-068A-2E5A-4E039E4A9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LIGASURE™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33B4717-55E4-48CA-9546-17F0AC42F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71" b="89671" l="3922" r="92692">
                        <a14:foregroundMark x1="18538" y1="46761" x2="18538" y2="46761"/>
                        <a14:foregroundMark x1="15954" y1="46291" x2="15954" y2="46291"/>
                        <a14:foregroundMark x1="7130" y1="46761" x2="7130" y2="46761"/>
                        <a14:foregroundMark x1="4278" y1="46291" x2="4278" y2="46291"/>
                        <a14:foregroundMark x1="3922" y1="45540" x2="3922" y2="45540"/>
                        <a14:foregroundMark x1="84492" y1="43380" x2="84492" y2="43380"/>
                        <a14:foregroundMark x1="80125" y1="43380" x2="85116" y2="43568"/>
                        <a14:foregroundMark x1="73084" y1="45446" x2="76114" y2="42535"/>
                        <a14:foregroundMark x1="70053" y1="45728" x2="75936" y2="41972"/>
                        <a14:foregroundMark x1="75936" y1="41972" x2="82442" y2="40376"/>
                        <a14:foregroundMark x1="82442" y1="40376" x2="82531" y2="40469"/>
                        <a14:foregroundMark x1="92692" y1="66667" x2="92692" y2="66667"/>
                        <a14:foregroundMark x1="92692" y1="65164" x2="92692" y2="65164"/>
                        <a14:foregroundMark x1="85918" y1="65634" x2="85918" y2="65634"/>
                        <a14:foregroundMark x1="85918" y1="65446" x2="85918" y2="65446"/>
                        <a14:foregroundMark x1="86542" y1="65446" x2="86542" y2="65446"/>
                        <a14:foregroundMark x1="86275" y1="66291" x2="86275" y2="66291"/>
                        <a14:foregroundMark x1="86275" y1="66479" x2="86275" y2="66479"/>
                        <a14:foregroundMark x1="80303" y1="60751" x2="80303" y2="60751"/>
                        <a14:foregroundMark x1="80303" y1="58216" x2="80036" y2="65164"/>
                        <a14:foregroundMark x1="80036" y1="65164" x2="81283" y2="5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96767">
            <a:off x="5447954" y="-849654"/>
            <a:ext cx="7740347" cy="734458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7EBD6D2-ED5A-51E6-89F0-A2EEE3EA5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42" y="1935098"/>
            <a:ext cx="10507299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Solida esperienza clinica multi-distretto; riduzione tempi </a:t>
            </a:r>
            <a:b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senza aumento complicanze.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Danno laterale contenuto,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affidabilità del sigillo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riproducibile in </a:t>
            </a:r>
            <a:r>
              <a:rPr kumimoji="0" lang="it-IT" altLang="it-IT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benchtop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LSG: risultati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 inferiori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 </a:t>
            </a:r>
            <a:r>
              <a:rPr kumimoji="0" lang="it-IT" altLang="it-IT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Harmonic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 esiti principali. 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Scelta spesso guidata da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preferenza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del team e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politiche di costo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it-IT" altLang="it-IT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D3306E38-AD1C-5C1A-A3EE-42029E2EB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7" name="Immagine 6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36B1E55-8EB4-6421-ED7D-9526A8C6C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4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05A97-9C18-A828-5BB3-DA00BA442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FD62806-918F-6C95-B09C-9ABD0C9F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LIGASURE™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CBC89CB-F9CC-45D5-C374-DD020D5C7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49" y="2073653"/>
            <a:ext cx="845323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 monopolare/bipolare “semplici” a piattaforme con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feedback tissutale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 controllo termico.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Standardizzazione della formazione: programma </a:t>
            </a:r>
            <a:r>
              <a:rPr kumimoji="0" lang="it-IT" altLang="it-IT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FUSE</a:t>
            </a:r>
            <a:r>
              <a:rPr kumimoji="0" lang="it-IT" altLang="it-IT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(SAGES) per ridurre errori e infortuni da energia.</a:t>
            </a:r>
            <a:endParaRPr kumimoji="0" lang="it-IT" altLang="it-IT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 descr="Immagine che contiene testo, Elementi grafici, grafica, poster&#10;&#10;Il contenuto generato dall'IA potrebbe non essere corretto.">
            <a:extLst>
              <a:ext uri="{FF2B5EF4-FFF2-40B4-BE49-F238E27FC236}">
                <a16:creationId xmlns:a16="http://schemas.microsoft.com/office/drawing/2014/main" id="{7BE31497-2CAD-22E9-AE87-6547E8D25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86" y="-79128"/>
            <a:ext cx="1456841" cy="1456841"/>
          </a:xfrm>
          <a:prstGeom prst="rect">
            <a:avLst/>
          </a:prstGeom>
        </p:spPr>
      </p:pic>
      <p:pic>
        <p:nvPicPr>
          <p:cNvPr id="4" name="Immagine 3" descr="Immagine che contiene testo, Carattere, ner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7C9AFFE-1093-3DA4-1536-2BCBDC899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1448" r="61117" b="18327"/>
          <a:stretch>
            <a:fillRect/>
          </a:stretch>
        </p:blipFill>
        <p:spPr>
          <a:xfrm>
            <a:off x="10725341" y="1168912"/>
            <a:ext cx="1260786" cy="13045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58AD87-6982-C712-1013-64BB54A33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1" b="89671" l="3922" r="92692">
                        <a14:foregroundMark x1="18538" y1="46761" x2="18538" y2="46761"/>
                        <a14:foregroundMark x1="15954" y1="46291" x2="15954" y2="46291"/>
                        <a14:foregroundMark x1="7130" y1="46761" x2="7130" y2="46761"/>
                        <a14:foregroundMark x1="4278" y1="46291" x2="4278" y2="46291"/>
                        <a14:foregroundMark x1="3922" y1="45540" x2="3922" y2="45540"/>
                        <a14:foregroundMark x1="84492" y1="43380" x2="84492" y2="43380"/>
                        <a14:foregroundMark x1="80125" y1="43380" x2="85116" y2="43568"/>
                        <a14:foregroundMark x1="73084" y1="45446" x2="76114" y2="42535"/>
                        <a14:foregroundMark x1="70053" y1="45728" x2="75936" y2="41972"/>
                        <a14:foregroundMark x1="75936" y1="41972" x2="82442" y2="40376"/>
                        <a14:foregroundMark x1="82442" y1="40376" x2="82531" y2="40469"/>
                        <a14:foregroundMark x1="92692" y1="66667" x2="92692" y2="66667"/>
                        <a14:foregroundMark x1="92692" y1="65164" x2="92692" y2="65164"/>
                        <a14:foregroundMark x1="85918" y1="65634" x2="85918" y2="65634"/>
                        <a14:foregroundMark x1="85918" y1="65446" x2="85918" y2="65446"/>
                        <a14:foregroundMark x1="86542" y1="65446" x2="86542" y2="65446"/>
                        <a14:foregroundMark x1="86275" y1="66291" x2="86275" y2="66291"/>
                        <a14:foregroundMark x1="86275" y1="66479" x2="86275" y2="66479"/>
                        <a14:foregroundMark x1="80303" y1="60751" x2="80303" y2="60751"/>
                        <a14:foregroundMark x1="80303" y1="58216" x2="80036" y2="65164"/>
                        <a14:foregroundMark x1="80036" y1="65164" x2="81283" y2="5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96767">
            <a:off x="5447954" y="-849654"/>
            <a:ext cx="7740347" cy="7344587"/>
          </a:xfrm>
          <a:prstGeom prst="rect">
            <a:avLst/>
          </a:prstGeom>
        </p:spPr>
      </p:pic>
      <p:pic>
        <p:nvPicPr>
          <p:cNvPr id="7" name="Picture 4" descr="FUSE Surgical Training Program Aims to Reduce OR Fires and Enhance Safety  around Operating Room Use of Energy Devices - SAGES">
            <a:extLst>
              <a:ext uri="{FF2B5EF4-FFF2-40B4-BE49-F238E27FC236}">
                <a16:creationId xmlns:a16="http://schemas.microsoft.com/office/drawing/2014/main" id="{D63B51F6-546A-9DD6-8163-AA51D3F06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01" y="4636088"/>
            <a:ext cx="1742552" cy="13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566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317</TotalTime>
  <Words>2667</Words>
  <Application>Microsoft Macintosh PowerPoint</Application>
  <PresentationFormat>Widescreen</PresentationFormat>
  <Paragraphs>133</Paragraphs>
  <Slides>22</Slides>
  <Notes>22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Calibri</vt:lpstr>
      <vt:lpstr>Segoe UI</vt:lpstr>
      <vt:lpstr>Wingdings</vt:lpstr>
      <vt:lpstr>RetrospectVTI</vt:lpstr>
      <vt:lpstr>Worksheet</vt:lpstr>
      <vt:lpstr>STRUMENTI DI DISSEZIONE E SINTESI: COSA C’E’ DI NUOVO?</vt:lpstr>
      <vt:lpstr>L’ENERGIA “CONTA” IN BARIATRICA</vt:lpstr>
      <vt:lpstr>DALLA MONOPOLARE  ALL’ENERGIA AVANZATA</vt:lpstr>
      <vt:lpstr>ULTRASUONI PURI</vt:lpstr>
      <vt:lpstr>PROFILO TERMICO DEGLI  ULTRASUONI</vt:lpstr>
      <vt:lpstr>Ibrido ultrasuoni +  bipolare (THUNDERBEAT®)</vt:lpstr>
      <vt:lpstr>Bipolare avanzato: principi  (LigaSure, Caiman, ecc.)</vt:lpstr>
      <vt:lpstr>LIGASURE™</vt:lpstr>
      <vt:lpstr>LIGASURE™</vt:lpstr>
      <vt:lpstr>CAIMAN™</vt:lpstr>
      <vt:lpstr>VOYANT™</vt:lpstr>
      <vt:lpstr>VOYANT™</vt:lpstr>
      <vt:lpstr>IL THERMAL SPREAD</vt:lpstr>
      <vt:lpstr>LO STICKING</vt:lpstr>
      <vt:lpstr>I VANTAGGI DEL VOYANT</vt:lpstr>
      <vt:lpstr>Presentazione standard di PowerPoint</vt:lpstr>
      <vt:lpstr>Presentazione standard di PowerPoint</vt:lpstr>
      <vt:lpstr>L’EVOLUZIONE DEL VOYANT</vt:lpstr>
      <vt:lpstr>IN CHIRURGIA ROBOTICA?</vt:lpstr>
      <vt:lpstr>IN CHIRURGIA ROBOTICA?</vt:lpstr>
      <vt:lpstr>TAKE HOME MESSAGE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MARCELLO AGOSTA</cp:lastModifiedBy>
  <cp:revision>23</cp:revision>
  <dcterms:created xsi:type="dcterms:W3CDTF">2022-02-27T17:36:31Z</dcterms:created>
  <dcterms:modified xsi:type="dcterms:W3CDTF">2025-10-31T01:51:59Z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